
<file path=[Content_Types].xml><?xml version="1.0" encoding="utf-8"?>
<Types xmlns="http://schemas.openxmlformats.org/package/2006/content-types">
  <Default ContentType="image/jpeg" Extension="jpg"/>
  <Default ContentType="application/vnd.openxmlformats-package.relationships+xml" Extension="rels"/>
  <Default ContentType="image/png" Extension="png"/>
  <Default ContentType="application/xml" Extension="xml"/>
  <Default ContentType="image/gif" Extension="gif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36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3.xml"/>
  <Override ContentType="application/vnd.openxmlformats-officedocument.theme+xml" PartName="/ppt/theme/theme2.xml"/>
  <Override ContentType="application/vnd.openxmlformats-officedocument.theme+xml" PartName="/ppt/theme/theme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37.xml"/>
  <Override ContentType="application/vnd.openxmlformats-officedocument.presentationml.slide+xml" PartName="/ppt/slides/slide47.xml"/>
  <Override ContentType="application/vnd.openxmlformats-officedocument.presentationml.slide+xml" PartName="/ppt/slides/slide45.xml"/>
  <Override ContentType="application/vnd.openxmlformats-officedocument.presentationml.slide+xml" PartName="/ppt/slides/slide6.xml"/>
  <Override ContentType="application/vnd.openxmlformats-officedocument.presentationml.slide+xml" PartName="/ppt/slides/slide33.xml"/>
  <Override ContentType="application/vnd.openxmlformats-officedocument.presentationml.slide+xml" PartName="/ppt/slides/slide36.xml"/>
  <Override ContentType="application/vnd.openxmlformats-officedocument.presentationml.slide+xml" PartName="/ppt/slides/slide35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42.xml"/>
  <Override ContentType="application/vnd.openxmlformats-officedocument.presentationml.slide+xml" PartName="/ppt/slides/slide40.xml"/>
  <Override ContentType="application/vnd.openxmlformats-officedocument.presentationml.slide+xml" PartName="/ppt/slides/slide1.xml"/>
  <Override ContentType="application/vnd.openxmlformats-officedocument.presentationml.slide+xml" PartName="/ppt/slides/slide44.xml"/>
  <Override ContentType="application/vnd.openxmlformats-officedocument.presentationml.slide+xml" PartName="/ppt/slides/slide46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8.xml"/>
  <Override ContentType="application/vnd.openxmlformats-officedocument.presentationml.slide+xml" PartName="/ppt/slides/slide49.xml"/>
  <Override ContentType="application/vnd.openxmlformats-officedocument.presentationml.slide+xml" PartName="/ppt/slides/slide4.xml"/>
  <Override ContentType="application/vnd.openxmlformats-officedocument.presentationml.slide+xml" PartName="/ppt/slides/slide28.xml"/>
  <Override ContentType="application/vnd.openxmlformats-officedocument.presentationml.slide+xml" PartName="/ppt/slides/slide14.xml"/>
  <Override ContentType="application/vnd.openxmlformats-officedocument.presentationml.slide+xml" PartName="/ppt/slides/slide22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48.xml"/>
  <Override ContentType="application/vnd.openxmlformats-officedocument.presentationml.slide+xml" PartName="/ppt/slides/slide2.xml"/>
  <Override ContentType="application/vnd.openxmlformats-officedocument.presentationml.slide+xml" PartName="/ppt/slides/slide26.xml"/>
  <Override ContentType="application/vnd.openxmlformats-officedocument.presentationml.slide+xml" PartName="/ppt/slides/slide3.xml"/>
  <Override ContentType="application/vnd.openxmlformats-officedocument.presentationml.slide+xml" PartName="/ppt/slides/slide25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34.xml"/>
  <Override ContentType="application/vnd.openxmlformats-officedocument.presentationml.slide+xml" PartName="/ppt/slides/slide10.xml"/>
  <Override ContentType="application/vnd.openxmlformats-officedocument.presentationml.slide+xml" PartName="/ppt/slides/slide31.xml"/>
  <Override ContentType="application/vnd.openxmlformats-officedocument.presentationml.slide+xml" PartName="/ppt/slides/slide43.xml"/>
  <Override ContentType="application/vnd.openxmlformats-officedocument.presentationml.slide+xml" PartName="/ppt/slides/slide32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29.xml"/>
  <Override ContentType="application/vnd.openxmlformats-officedocument.presentationml.slide+xml" PartName="/ppt/slides/slide15.xml"/>
  <Override ContentType="application/vnd.openxmlformats-officedocument.presentationml.slide+xml" PartName="/ppt/slides/slide7.xml"/>
  <Override ContentType="application/vnd.openxmlformats-officedocument.presentationml.slide+xml" PartName="/ppt/slides/slide27.xml"/>
  <Override ContentType="application/vnd.openxmlformats-officedocument.presentationml.slide+xml" PartName="/ppt/slides/slide19.xml"/>
  <Override ContentType="application/vnd.openxmlformats-officedocument.presentationml.slide+xml" PartName="/ppt/slides/slide41.xml"/>
  <Override ContentType="application/vnd.openxmlformats-officedocument.presentationml.slide+xml" PartName="/ppt/slides/slide5.xml"/>
  <Override ContentType="application/vnd.openxmlformats-officedocument.presentationml.tableStyles+xml" PartName="/ppt/tableStyle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</p:sldIdLst>
  <p:sldSz cy="51435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37" Type="http://schemas.openxmlformats.org/officeDocument/2006/relationships/slide" Target="slides/slide32.xml"/><Relationship Id="rId19" Type="http://schemas.openxmlformats.org/officeDocument/2006/relationships/slide" Target="slides/slide14.xml"/><Relationship Id="rId36" Type="http://schemas.openxmlformats.org/officeDocument/2006/relationships/slide" Target="slides/slide31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0" Type="http://schemas.openxmlformats.org/officeDocument/2006/relationships/slide" Target="slides/slide25.xml"/><Relationship Id="rId12" Type="http://schemas.openxmlformats.org/officeDocument/2006/relationships/slide" Target="slides/slide7.xml"/><Relationship Id="rId31" Type="http://schemas.openxmlformats.org/officeDocument/2006/relationships/slide" Target="slides/slide26.xml"/><Relationship Id="rId13" Type="http://schemas.openxmlformats.org/officeDocument/2006/relationships/slide" Target="slides/slide8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54" Type="http://schemas.openxmlformats.org/officeDocument/2006/relationships/slide" Target="slides/slide49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29" Type="http://schemas.openxmlformats.org/officeDocument/2006/relationships/slide" Target="slides/slide24.xml"/><Relationship Id="rId49" Type="http://schemas.openxmlformats.org/officeDocument/2006/relationships/slide" Target="slides/slide4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" Type="http://schemas.openxmlformats.org/officeDocument/2006/relationships/presProps" Target="presProps.xml"/><Relationship Id="rId21" Type="http://schemas.openxmlformats.org/officeDocument/2006/relationships/slide" Target="slides/slide16.xml"/><Relationship Id="rId40" Type="http://schemas.openxmlformats.org/officeDocument/2006/relationships/slide" Target="slides/slide35.xml"/><Relationship Id="rId1" Type="http://schemas.openxmlformats.org/officeDocument/2006/relationships/theme" Target="theme/theme3.xml"/><Relationship Id="rId22" Type="http://schemas.openxmlformats.org/officeDocument/2006/relationships/slide" Target="slides/slide17.xml"/><Relationship Id="rId41" Type="http://schemas.openxmlformats.org/officeDocument/2006/relationships/slide" Target="slides/slide36.xml"/><Relationship Id="rId4" Type="http://schemas.openxmlformats.org/officeDocument/2006/relationships/slideMaster" Target="slideMasters/slideMaster1.xml"/><Relationship Id="rId23" Type="http://schemas.openxmlformats.org/officeDocument/2006/relationships/slide" Target="slides/slide18.xml"/><Relationship Id="rId42" Type="http://schemas.openxmlformats.org/officeDocument/2006/relationships/slide" Target="slides/slide37.xml"/><Relationship Id="rId3" Type="http://schemas.openxmlformats.org/officeDocument/2006/relationships/tableStyles" Target="tableStyles.xml"/><Relationship Id="rId24" Type="http://schemas.openxmlformats.org/officeDocument/2006/relationships/slide" Target="slides/slide19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20" Type="http://schemas.openxmlformats.org/officeDocument/2006/relationships/slide" Target="slides/slide15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7" Type="http://schemas.openxmlformats.org/officeDocument/2006/relationships/slide" Target="slides/slide2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gif>
</file>

<file path=ppt/media/image40.png>
</file>

<file path=ppt/media/image41.png>
</file>

<file path=ppt/media/image42.png>
</file>

<file path=ppt/media/image43.png>
</file>

<file path=ppt/media/image4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0" name="Shape 24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6" name="Shape 25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2" name="Shape 27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0" name="Shape 28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8" name="Shape 28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7" name="Shape 29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5" name="Shape 30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13" name="Shape 31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21" name="Shape 32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29" name="Shape 32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37" name="Shape 33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45" name="Shape 34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53" name="Shape 35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0" name="Shape 36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7" name="Shape 3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4" name="Shape 37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81" name="Shape 38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88" name="Shape 38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96" name="Shape 39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03" name="Shape 40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Shape 41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16" name="Shape 41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Shape 42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22" name="Shape 42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29" name="Shape 42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Shape 43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36" name="Shape 43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Shape 44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42" name="Shape 44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2" Type="http://schemas.openxmlformats.org/officeDocument/2006/relationships/image" Target="../media/image00.png"/><Relationship Id="rId1" Type="http://schemas.openxmlformats.org/officeDocument/2006/relationships/slideMaster" Target="../slideMasters/slideMaster1.xml"/><Relationship Id="rId3" Type="http://schemas.openxmlformats.org/officeDocument/2006/relationships/image" Target="../media/image17.png"/></Relationships>
</file>

<file path=ppt/slideLayouts/_rels/slideLayout2.xml.rels><?xml version="1.0" encoding="UTF-8" standalone="yes"?><Relationships xmlns="http://schemas.openxmlformats.org/package/2006/relationships"><Relationship Id="rId2" Type="http://schemas.openxmlformats.org/officeDocument/2006/relationships/image" Target="../media/image00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2" Type="http://schemas.openxmlformats.org/officeDocument/2006/relationships/image" Target="../media/image00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2" Type="http://schemas.openxmlformats.org/officeDocument/2006/relationships/image" Target="../media/image0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0" y="0"/>
            <a:ext cx="9144000" cy="35183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0" name="Shape 10"/>
          <p:cNvCxnSpPr/>
          <p:nvPr/>
        </p:nvCxnSpPr>
        <p:spPr>
          <a:xfrm>
            <a:off x="0" y="3496604"/>
            <a:ext cx="9144000" cy="0"/>
          </a:xfrm>
          <a:prstGeom prst="straightConnector1">
            <a:avLst/>
          </a:prstGeom>
          <a:noFill/>
          <a:ln cap="flat" cmpd="sng" w="57150">
            <a:solidFill>
              <a:srgbClr val="000000">
                <a:alpha val="14901"/>
              </a:srgbClr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Shape 11"/>
          <p:cNvSpPr txBox="1"/>
          <p:nvPr>
            <p:ph idx="1" type="subTitle"/>
          </p:nvPr>
        </p:nvSpPr>
        <p:spPr>
          <a:xfrm>
            <a:off x="685800" y="3627026"/>
            <a:ext cx="7772400" cy="774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13" name="Shape 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1275" y="4595475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Shape 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3912" y="220850"/>
            <a:ext cx="4336174" cy="307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>
            <a:off x="0" y="0"/>
            <a:ext cx="9144000" cy="1149900"/>
          </a:xfrm>
          <a:prstGeom prst="rect">
            <a:avLst/>
          </a:prstGeom>
          <a:solidFill>
            <a:srgbClr val="2388DB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7" name="Shape 17"/>
          <p:cNvCxnSpPr/>
          <p:nvPr/>
        </p:nvCxnSpPr>
        <p:spPr>
          <a:xfrm>
            <a:off x="0" y="1127875"/>
            <a:ext cx="9144000" cy="0"/>
          </a:xfrm>
          <a:prstGeom prst="straightConnector1">
            <a:avLst/>
          </a:prstGeom>
          <a:noFill/>
          <a:ln cap="flat" cmpd="sng" w="57150">
            <a:solidFill>
              <a:srgbClr val="000000">
                <a:alpha val="14901"/>
              </a:srgbClr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" name="Shape 1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21" name="Shape 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1275" y="459547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>
            <a:off x="0" y="0"/>
            <a:ext cx="9144000" cy="1149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4" name="Shape 24"/>
          <p:cNvCxnSpPr/>
          <p:nvPr/>
        </p:nvCxnSpPr>
        <p:spPr>
          <a:xfrm>
            <a:off x="0" y="1127875"/>
            <a:ext cx="9144000" cy="0"/>
          </a:xfrm>
          <a:prstGeom prst="straightConnector1">
            <a:avLst/>
          </a:prstGeom>
          <a:noFill/>
          <a:ln cap="flat" cmpd="sng" w="57150">
            <a:solidFill>
              <a:srgbClr val="000000">
                <a:alpha val="14901"/>
              </a:srgbClr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" name="Shape 2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29" name="Shape 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1275" y="459547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/>
        </p:nvSpPr>
        <p:spPr>
          <a:xfrm>
            <a:off x="0" y="0"/>
            <a:ext cx="9144000" cy="1149900"/>
          </a:xfrm>
          <a:prstGeom prst="rect">
            <a:avLst/>
          </a:prstGeom>
          <a:solidFill>
            <a:srgbClr val="2388DB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2" name="Shape 32"/>
          <p:cNvCxnSpPr/>
          <p:nvPr/>
        </p:nvCxnSpPr>
        <p:spPr>
          <a:xfrm>
            <a:off x="0" y="1127875"/>
            <a:ext cx="9144000" cy="0"/>
          </a:xfrm>
          <a:prstGeom prst="straightConnector1">
            <a:avLst/>
          </a:prstGeom>
          <a:noFill/>
          <a:ln cap="flat" cmpd="sng" w="57150">
            <a:solidFill>
              <a:srgbClr val="000000">
                <a:alpha val="14901"/>
              </a:srgbClr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" name="Shape 3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35" name="Shape 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1275" y="459547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idx="1" type="body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buNone/>
              <a:defRPr sz="1800">
                <a:solidFill>
                  <a:schemeClr val="dk2"/>
                </a:solidFill>
              </a:defRPr>
            </a:lvl1pPr>
          </a:lstStyle>
          <a:p/>
        </p:txBody>
      </p:sp>
      <p:sp>
        <p:nvSpPr>
          <p:cNvPr id="38" name="Shape 38"/>
          <p:cNvSpPr/>
          <p:nvPr/>
        </p:nvSpPr>
        <p:spPr>
          <a:xfrm>
            <a:off x="4274" y="0"/>
            <a:ext cx="9144000" cy="4406399"/>
          </a:xfrm>
          <a:prstGeom prst="rect">
            <a:avLst/>
          </a:prstGeom>
          <a:solidFill>
            <a:srgbClr val="2388DB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9" name="Shape 39"/>
          <p:cNvCxnSpPr/>
          <p:nvPr/>
        </p:nvCxnSpPr>
        <p:spPr>
          <a:xfrm>
            <a:off x="0" y="4384371"/>
            <a:ext cx="9144000" cy="0"/>
          </a:xfrm>
          <a:prstGeom prst="straightConnector1">
            <a:avLst/>
          </a:prstGeom>
          <a:noFill/>
          <a:ln cap="flat" cmpd="sng" w="57150">
            <a:solidFill>
              <a:srgbClr val="000000">
                <a:alpha val="14901"/>
              </a:srgbClr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" name="Shape 40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Layout Centauri.co">
    <p:bg>
      <p:bgPr>
        <a:solidFill>
          <a:schemeClr val="dk2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43" name="Shape 43"/>
          <p:cNvPicPr preferRelativeResize="0"/>
          <p:nvPr/>
        </p:nvPicPr>
        <p:blipFill rotWithShape="1">
          <a:blip r:embed="rId2">
            <a:alphaModFix/>
          </a:blip>
          <a:srcRect b="46594" l="28837" r="35134" t="8204"/>
          <a:stretch/>
        </p:blipFill>
        <p:spPr>
          <a:xfrm>
            <a:off x="3745000" y="191625"/>
            <a:ext cx="1653999" cy="147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600"/>
              </a:spcBef>
              <a:buClr>
                <a:schemeClr val="dk1"/>
              </a:buClr>
              <a:buSzPct val="100000"/>
              <a:defRPr sz="3000">
                <a:solidFill>
                  <a:schemeClr val="dk1"/>
                </a:solidFill>
              </a:defRPr>
            </a:lvl1pPr>
            <a:lvl2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2pPr>
            <a:lvl3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3pPr>
            <a:lvl4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4pPr>
            <a:lvl5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5pPr>
            <a:lvl6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6pPr>
            <a:lvl7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7pPr>
            <a:lvl8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8pPr>
            <a:lvl9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dk2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02.png"/><Relationship Id="rId3" Type="http://schemas.openxmlformats.org/officeDocument/2006/relationships/image" Target="../media/image01.png"/></Relationships>
</file>

<file path=ppt/slides/_rels/slide1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6.png"/></Relationships>
</file>

<file path=ppt/slides/_rels/slide1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2.jpg"/></Relationships>
</file>

<file path=ppt/slides/_rels/slide1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Relationship Id="rId3" Type="http://schemas.openxmlformats.org/officeDocument/2006/relationships/image" Target="../media/image30.png"/><Relationship Id="rId5" Type="http://schemas.openxmlformats.org/officeDocument/2006/relationships/image" Target="../media/image32.png"/></Relationships>
</file>

<file path=ppt/slides/_rels/slide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9.png"/></Relationships>
</file>

<file path=ppt/slides/_rels/slide2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Relationship Id="rId3" Type="http://schemas.openxmlformats.org/officeDocument/2006/relationships/image" Target="../media/image30.png"/><Relationship Id="rId5" Type="http://schemas.openxmlformats.org/officeDocument/2006/relationships/image" Target="../media/image24.png"/></Relationships>
</file>

<file path=ppt/slides/_rels/slide2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3.png"/></Relationships>
</file>

<file path=ppt/slides/_rels/slide2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3.png"/></Relationships>
</file>

<file path=ppt/slides/_rels/slide2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2.png"/></Relationships>
</file>

<file path=ppt/slides/_rels/slide2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Relationship Id="rId3" Type="http://schemas.openxmlformats.org/officeDocument/2006/relationships/image" Target="../media/image22.png"/></Relationships>
</file>

<file path=ppt/slides/_rels/slide2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5.png"/></Relationships>
</file>

<file path=ppt/slides/_rels/slide2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5.png"/></Relationships>
</file>

<file path=ppt/slides/_rels/slide2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5.png"/></Relationships>
</file>

<file path=ppt/slides/_rels/slide2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3.png"/></Relationships>
</file>

<file path=ppt/slides/_rels/slide3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8.png"/></Relationships>
</file>

<file path=ppt/slides/_rels/slide3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8.png"/></Relationships>
</file>

<file path=ppt/slides/_rels/slide3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8.png"/></Relationships>
</file>

<file path=ppt/slides/_rels/slide3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8.png"/></Relationships>
</file>

<file path=ppt/slides/_rels/slide3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8.png"/></Relationships>
</file>

<file path=ppt/slides/_rels/slide3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8.png"/></Relationships>
</file>

<file path=ppt/slides/_rels/slide3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8.png"/></Relationships>
</file>

<file path=ppt/slides/_rels/slide3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8.png"/></Relationships>
</file>

<file path=ppt/slides/_rels/slide3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44.png"/></Relationships>
</file>

<file path=ppt/slides/_rels/slide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37.png"/></Relationships>
</file>

<file path=ppt/slides/_rels/slide4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9.png"/></Relationships>
</file>

<file path=ppt/slides/_rels/slide4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36.png"/></Relationships>
</file>

<file path=ppt/slides/_rels/slide4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42.png"/></Relationships>
</file>

<file path=ppt/slides/_rels/slide4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Relationship Id="rId3" Type="http://schemas.openxmlformats.org/officeDocument/2006/relationships/image" Target="../media/image31.png"/></Relationships>
</file>

<file path=ppt/slides/_rels/slide4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33.png"/></Relationships>
</file>

<file path=ppt/slides/_rels/slide4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Relationship Id="rId3" Type="http://schemas.openxmlformats.org/officeDocument/2006/relationships/image" Target="../media/image40.png"/><Relationship Id="rId6" Type="http://schemas.openxmlformats.org/officeDocument/2006/relationships/image" Target="../media/image35.png"/><Relationship Id="rId5" Type="http://schemas.openxmlformats.org/officeDocument/2006/relationships/image" Target="../media/image43.png"/></Relationships>
</file>

<file path=ppt/slides/_rels/slide4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39.gif"/></Relationships>
</file>

<file path=ppt/slides/_rels/slide4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elfrasco/angular-course" TargetMode="External"/><Relationship Id="rId3" Type="http://schemas.openxmlformats.org/officeDocument/2006/relationships/hyperlink" Target="http://www.volkno.com.ar/u/elfrasco/angularjs" TargetMode="External"/><Relationship Id="rId5" Type="http://schemas.openxmlformats.org/officeDocument/2006/relationships/hyperlink" Target="http://www.ng-newsletter.com/" TargetMode="External"/></Relationships>
</file>

<file path=ppt/slides/_rels/slide4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04.png"/><Relationship Id="rId3" Type="http://schemas.openxmlformats.org/officeDocument/2006/relationships/image" Target="../media/image05.png"/></Relationships>
</file>

<file path=ppt/slides/_rels/slide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06.png"/><Relationship Id="rId3" Type="http://schemas.openxmlformats.org/officeDocument/2006/relationships/image" Target="../media/image05.png"/><Relationship Id="rId6" Type="http://schemas.openxmlformats.org/officeDocument/2006/relationships/image" Target="../media/image21.png"/><Relationship Id="rId5" Type="http://schemas.openxmlformats.org/officeDocument/2006/relationships/image" Target="../media/image07.png"/><Relationship Id="rId7" Type="http://schemas.openxmlformats.org/officeDocument/2006/relationships/image" Target="../media/image04.png"/></Relationships>
</file>

<file path=ppt/slides/_rels/slide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05.png"/><Relationship Id="rId3" Type="http://schemas.openxmlformats.org/officeDocument/2006/relationships/image" Target="../media/image08.png"/><Relationship Id="rId9" Type="http://schemas.openxmlformats.org/officeDocument/2006/relationships/image" Target="../media/image19.png"/><Relationship Id="rId6" Type="http://schemas.openxmlformats.org/officeDocument/2006/relationships/image" Target="../media/image07.png"/><Relationship Id="rId5" Type="http://schemas.openxmlformats.org/officeDocument/2006/relationships/image" Target="../media/image06.png"/><Relationship Id="rId8" Type="http://schemas.openxmlformats.org/officeDocument/2006/relationships/image" Target="../media/image04.png"/><Relationship Id="rId7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05.png"/><Relationship Id="rId3" Type="http://schemas.openxmlformats.org/officeDocument/2006/relationships/image" Target="../media/image08.png"/><Relationship Id="rId9" Type="http://schemas.openxmlformats.org/officeDocument/2006/relationships/image" Target="../media/image19.png"/><Relationship Id="rId6" Type="http://schemas.openxmlformats.org/officeDocument/2006/relationships/image" Target="../media/image07.png"/><Relationship Id="rId5" Type="http://schemas.openxmlformats.org/officeDocument/2006/relationships/image" Target="../media/image06.png"/><Relationship Id="rId8" Type="http://schemas.openxmlformats.org/officeDocument/2006/relationships/image" Target="../media/image04.png"/><Relationship Id="rId7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idx="1" type="subTitle"/>
          </p:nvPr>
        </p:nvSpPr>
        <p:spPr>
          <a:xfrm>
            <a:off x="685800" y="3627026"/>
            <a:ext cx="7772400" cy="774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Introducción a AngularJS</a:t>
            </a:r>
          </a:p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47" name="Shape 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9950" y="4401323"/>
            <a:ext cx="2380525" cy="58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Shape 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6075" y="4342325"/>
            <a:ext cx="1371600" cy="70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Aplicaciones Web Modernas</a:t>
            </a:r>
          </a:p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Mucha UX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Responsibilidad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Single Page App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Mucho JS (Rich Apps)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Frameworks CSS: Less, Sass, Compass</a:t>
            </a:r>
          </a:p>
          <a:p>
            <a:pPr indent="-419100" lvl="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Apps Reactivas (Asincrónicas)</a:t>
            </a:r>
          </a:p>
        </p:txBody>
      </p:sp>
      <p:sp>
        <p:nvSpPr>
          <p:cNvPr id="130" name="Shape 130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3487" y="1144637"/>
            <a:ext cx="3924300" cy="151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¿Por qué AngularJS?</a:t>
            </a:r>
          </a:p>
        </p:txBody>
      </p:sp>
      <p:sp>
        <p:nvSpPr>
          <p:cNvPr id="137" name="Shape 13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507525"/>
            <a:ext cx="8229600" cy="2128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¿Por qué AngularJS?</a:t>
            </a:r>
          </a:p>
        </p:txBody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Es Open Source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Lo Mantiene Google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Enorme Comunidad y Aceptación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6 Años de Historia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Sigue Evolucionando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Fomenta la Programación Declarativa</a:t>
            </a:r>
          </a:p>
          <a:p>
            <a:pPr indent="-419100" lvl="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Tiene Inyección de Dependencias</a:t>
            </a:r>
          </a:p>
        </p:txBody>
      </p:sp>
      <p:sp>
        <p:nvSpPr>
          <p:cNvPr id="145" name="Shape 145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146" name="Shape 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4300" y="202350"/>
            <a:ext cx="1954925" cy="207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Mi Experiencia con AngularJS</a:t>
            </a:r>
          </a:p>
        </p:txBody>
      </p:sp>
      <p:sp>
        <p:nvSpPr>
          <p:cNvPr id="152" name="Shape 152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8499" y="1284074"/>
            <a:ext cx="6547000" cy="3685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Hello World</a:t>
            </a:r>
          </a:p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457200" y="2220062"/>
            <a:ext cx="8229600" cy="1373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&lt;input type="text" </a:t>
            </a:r>
            <a:r>
              <a:rPr b="1" lang="en-GB"/>
              <a:t>ng-model="yourName"</a:t>
            </a:r>
            <a:r>
              <a:rPr lang="en-GB"/>
              <a:t>&gt;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&lt;h1&gt;Hello </a:t>
            </a:r>
            <a:r>
              <a:rPr b="1" lang="en-GB"/>
              <a:t>{{yourName}}</a:t>
            </a:r>
            <a:r>
              <a:rPr lang="en-GB"/>
              <a:t>!&lt;/h1&gt;</a:t>
            </a:r>
          </a:p>
        </p:txBody>
      </p:sp>
      <p:sp>
        <p:nvSpPr>
          <p:cNvPr id="160" name="Shape 160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161" name="Shape 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4825" y="205975"/>
            <a:ext cx="2531974" cy="1873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Directives</a:t>
            </a:r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457200" y="1200150"/>
            <a:ext cx="2822099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ng-app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ng-model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ng-show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ng-hide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ng-click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ng-repeat</a:t>
            </a:r>
          </a:p>
          <a:p>
            <a:pPr indent="-419100" lvl="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ng-controller</a:t>
            </a:r>
          </a:p>
        </p:txBody>
      </p:sp>
      <p:sp>
        <p:nvSpPr>
          <p:cNvPr id="168" name="Shape 168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169" name="Shape 1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4649" y="205975"/>
            <a:ext cx="2738800" cy="29535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 txBox="1"/>
          <p:nvPr>
            <p:ph idx="2" type="body"/>
          </p:nvPr>
        </p:nvSpPr>
        <p:spPr>
          <a:xfrm>
            <a:off x="3394725" y="1200150"/>
            <a:ext cx="2822099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ng-change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ng-dblclick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ng-include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ng-focus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ng-disabled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ng-submit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ng-copy</a:t>
            </a:r>
          </a:p>
        </p:txBody>
      </p: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Custom Directives</a:t>
            </a:r>
          </a:p>
        </p:txBody>
      </p:sp>
      <p:sp>
        <p:nvSpPr>
          <p:cNvPr id="176" name="Shape 176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177" name="Shape 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4649" y="205975"/>
            <a:ext cx="2738800" cy="295357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Shape 178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marL="0" rtl="0">
              <a:spcBef>
                <a:spcPts val="0"/>
              </a:spcBef>
              <a:buNone/>
            </a:pPr>
            <a:r>
              <a:rPr lang="en-GB"/>
              <a:t>&lt;</a:t>
            </a:r>
            <a:r>
              <a:rPr b="1" lang="en-GB"/>
              <a:t>cent-message</a:t>
            </a:r>
          </a:p>
          <a:p>
            <a:pPr indent="457200" marL="0" rtl="0">
              <a:spcBef>
                <a:spcPts val="0"/>
              </a:spcBef>
              <a:buNone/>
            </a:pPr>
            <a:r>
              <a:rPr lang="en-GB"/>
              <a:t>ng-model="messages.info"</a:t>
            </a:r>
          </a:p>
          <a:p>
            <a:pPr indent="457200" marL="0" rtl="0">
              <a:spcBef>
                <a:spcPts val="0"/>
              </a:spcBef>
              <a:buNone/>
            </a:pPr>
            <a:r>
              <a:rPr lang="en-GB"/>
              <a:t>info&gt;</a:t>
            </a:r>
          </a:p>
          <a:p>
            <a:pPr indent="0" marL="0" rtl="0">
              <a:spcBef>
                <a:spcPts val="0"/>
              </a:spcBef>
              <a:buNone/>
            </a:pPr>
            <a:r>
              <a:rPr lang="en-GB"/>
              <a:t>&lt;/</a:t>
            </a:r>
            <a:r>
              <a:rPr b="1" lang="en-GB"/>
              <a:t>cent-message</a:t>
            </a:r>
            <a:r>
              <a:rPr lang="en-GB"/>
              <a:t>&gt;</a:t>
            </a:r>
          </a:p>
          <a:p>
            <a:pPr indent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rPr lang="en-GB"/>
              <a:t>&lt;div </a:t>
            </a:r>
            <a:r>
              <a:rPr b="1" lang="en-GB"/>
              <a:t>cent-version</a:t>
            </a:r>
            <a:r>
              <a:rPr lang="en-GB"/>
              <a:t>&gt;&lt;/div&gt;</a:t>
            </a:r>
          </a:p>
        </p:txBody>
      </p:sp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Modules</a:t>
            </a:r>
          </a:p>
        </p:txBody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457200" y="1435675"/>
            <a:ext cx="8229600" cy="349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GB"/>
              <a:t>angular.module(‘myModule1’, []);</a:t>
            </a:r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>
              <a:spcBef>
                <a:spcPts val="0"/>
              </a:spcBef>
              <a:buNone/>
            </a:pPr>
            <a:r>
              <a:rPr lang="en-GB"/>
              <a:t>angular.module(‘myModule2’, []);</a:t>
            </a:r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>
              <a:spcBef>
                <a:spcPts val="0"/>
              </a:spcBef>
              <a:buNone/>
            </a:pPr>
            <a:r>
              <a:rPr lang="en-GB"/>
              <a:t>var myModule = angular.module(‘myModule’,</a:t>
            </a:r>
          </a:p>
          <a:p>
            <a:pPr indent="457200">
              <a:spcBef>
                <a:spcPts val="0"/>
              </a:spcBef>
              <a:buNone/>
            </a:pPr>
            <a:r>
              <a:rPr lang="en-GB"/>
              <a:t>[‘myModule1,	‘myModule2’]);</a:t>
            </a:r>
          </a:p>
        </p:txBody>
      </p:sp>
      <p:sp>
        <p:nvSpPr>
          <p:cNvPr id="185" name="Shape 185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186" name="Shape 1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9923" y="205973"/>
            <a:ext cx="2206875" cy="2303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Controllers</a:t>
            </a:r>
          </a:p>
        </p:txBody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GB"/>
              <a:t>myModule.controller(‘TodoCtrl’,</a:t>
            </a:r>
          </a:p>
          <a:p>
            <a:pPr rtl="0">
              <a:spcBef>
                <a:spcPts val="0"/>
              </a:spcBef>
              <a:buNone/>
            </a:pPr>
            <a:r>
              <a:rPr lang="en-GB"/>
              <a:t>	function($scope, $interval) {</a:t>
            </a:r>
          </a:p>
          <a:p>
            <a:pPr rtl="0">
              <a:spcBef>
                <a:spcPts val="0"/>
              </a:spcBef>
              <a:buNone/>
            </a:pPr>
            <a:r>
              <a:rPr lang="en-GB"/>
              <a:t>		...</a:t>
            </a:r>
          </a:p>
          <a:p>
            <a:pPr indent="457200" rtl="0">
              <a:spcBef>
                <a:spcPts val="0"/>
              </a:spcBef>
              <a:buNone/>
            </a:pPr>
            <a:r>
              <a:rPr lang="en-GB"/>
              <a:t>}</a:t>
            </a:r>
          </a:p>
          <a:p>
            <a:pPr indent="0" marL="0">
              <a:spcBef>
                <a:spcPts val="0"/>
              </a:spcBef>
              <a:buNone/>
            </a:pPr>
            <a:r>
              <a:rPr lang="en-GB"/>
              <a:t>);</a:t>
            </a:r>
          </a:p>
        </p:txBody>
      </p:sp>
      <p:sp>
        <p:nvSpPr>
          <p:cNvPr id="193" name="Shape 193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194" name="Shape 1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5125" y="-50"/>
            <a:ext cx="2068875" cy="206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Unit Test</a:t>
            </a:r>
          </a:p>
        </p:txBody>
      </p:sp>
      <p:sp>
        <p:nvSpPr>
          <p:cNvPr id="200" name="Shape 200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50" y="1348300"/>
            <a:ext cx="3272250" cy="327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Shape 2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8675" y="1726735"/>
            <a:ext cx="5074325" cy="118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Shape 20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74626" y="1312150"/>
            <a:ext cx="4829224" cy="306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Agenda</a:t>
            </a:r>
          </a:p>
        </p:txBody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Historia de las Apps Webs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¿Por qué AngularJS?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Building Blocks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Herramientas</a:t>
            </a:r>
          </a:p>
          <a:p>
            <a:pPr indent="-419100" lvl="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¿De qué trata el Curso?</a:t>
            </a:r>
          </a:p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4727" y="0"/>
            <a:ext cx="2669273" cy="2434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E2E Test</a:t>
            </a:r>
          </a:p>
        </p:txBody>
      </p:sp>
      <p:sp>
        <p:nvSpPr>
          <p:cNvPr id="209" name="Shape 209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210" name="Shape 2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50" y="1348300"/>
            <a:ext cx="3272250" cy="327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Shape 2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5325" y="1746675"/>
            <a:ext cx="5064625" cy="114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Shape 2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51800" y="3025812"/>
            <a:ext cx="1905000" cy="172402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Shape 213"/>
          <p:cNvSpPr txBox="1"/>
          <p:nvPr>
            <p:ph idx="1" type="body"/>
          </p:nvPr>
        </p:nvSpPr>
        <p:spPr>
          <a:xfrm>
            <a:off x="4443550" y="3201287"/>
            <a:ext cx="2064599" cy="1373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 algn="ctr">
              <a:spcBef>
                <a:spcPts val="0"/>
              </a:spcBef>
              <a:buNone/>
            </a:pPr>
            <a:r>
              <a:rPr lang="en-GB"/>
              <a:t>Selenium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GB"/>
              <a:t>WebDriver</a:t>
            </a:r>
          </a:p>
        </p:txBody>
      </p:sp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Angular Expressions</a:t>
            </a:r>
          </a:p>
        </p:txBody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GB"/>
              <a:t>&lt;span&gt;3 + 5 = {{3 + 5}}&lt;/span&gt;</a:t>
            </a:r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>
              <a:spcBef>
                <a:spcPts val="0"/>
              </a:spcBef>
              <a:buNone/>
            </a:pPr>
            <a:r>
              <a:rPr lang="en-GB"/>
              <a:t>&lt;button ng-click=”window.alert(‘Hello’)”&gt;</a:t>
            </a:r>
          </a:p>
          <a:p>
            <a:pPr indent="457200" rtl="0">
              <a:spcBef>
                <a:spcPts val="0"/>
              </a:spcBef>
              <a:buNone/>
            </a:pPr>
            <a:r>
              <a:rPr lang="en-GB"/>
              <a:t>Greet&lt;/button&gt;</a:t>
            </a:r>
          </a:p>
          <a:p>
            <a:pPr indent="45720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marL="0" rtl="0">
              <a:spcBef>
                <a:spcPts val="0"/>
              </a:spcBef>
              <a:buNone/>
            </a:pPr>
            <a:r>
              <a:rPr lang="en-GB"/>
              <a:t>&lt;button ng-click=”greet()”&gt;Greet&lt;/button&gt;</a:t>
            </a:r>
          </a:p>
        </p:txBody>
      </p:sp>
      <p:sp>
        <p:nvSpPr>
          <p:cNvPr id="220" name="Shape 220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221" name="Shape 221"/>
          <p:cNvSpPr txBox="1"/>
          <p:nvPr>
            <p:ph idx="2" type="body"/>
          </p:nvPr>
        </p:nvSpPr>
        <p:spPr>
          <a:xfrm>
            <a:off x="6850800" y="53562"/>
            <a:ext cx="2064599" cy="1373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-GB" sz="7200">
                <a:solidFill>
                  <a:srgbClr val="FF0000"/>
                </a:solidFill>
              </a:rPr>
              <a:t>{{ }}</a:t>
            </a:r>
          </a:p>
        </p:txBody>
      </p:sp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Filters</a:t>
            </a:r>
          </a:p>
        </p:txBody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GB"/>
              <a:t>&lt;span&gt;{{ price | currency }}&lt;/span&gt;</a:t>
            </a:r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>
              <a:spcBef>
                <a:spcPts val="0"/>
              </a:spcBef>
              <a:buNone/>
            </a:pPr>
            <a:r>
              <a:rPr lang="en-GB"/>
              <a:t>&lt;li ng-repeat=”product in products | orderBy: ’price’”&gt;</a:t>
            </a:r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>
              <a:spcBef>
                <a:spcPts val="0"/>
              </a:spcBef>
              <a:buNone/>
            </a:pPr>
            <a:r>
              <a:rPr lang="en-GB"/>
              <a:t>&lt;span&gt;Now: {{ now | date: ‘dd/MM/yyyy’ }}</a:t>
            </a:r>
          </a:p>
        </p:txBody>
      </p:sp>
      <p:sp>
        <p:nvSpPr>
          <p:cNvPr id="228" name="Shape 228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229" name="Shape 2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5600" y="274425"/>
            <a:ext cx="1881200" cy="18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Custom Filters</a:t>
            </a:r>
          </a:p>
        </p:txBody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GB"/>
              <a:t>myModule.filter(‘myFilter’, function() {</a:t>
            </a:r>
          </a:p>
          <a:p>
            <a:pPr rtl="0">
              <a:spcBef>
                <a:spcPts val="0"/>
              </a:spcBef>
              <a:buNone/>
            </a:pPr>
            <a:r>
              <a:rPr lang="en-GB"/>
              <a:t>	return function(input, opt1, opt2) {</a:t>
            </a:r>
          </a:p>
          <a:p>
            <a:pPr rtl="0">
              <a:spcBef>
                <a:spcPts val="0"/>
              </a:spcBef>
              <a:buNone/>
            </a:pPr>
            <a:r>
              <a:rPr lang="en-GB"/>
              <a:t>		…</a:t>
            </a:r>
          </a:p>
          <a:p>
            <a:pPr rtl="0">
              <a:spcBef>
                <a:spcPts val="0"/>
              </a:spcBef>
              <a:buNone/>
            </a:pPr>
            <a:r>
              <a:rPr lang="en-GB"/>
              <a:t>		return output;</a:t>
            </a:r>
          </a:p>
          <a:p>
            <a:pPr indent="457200" rtl="0">
              <a:spcBef>
                <a:spcPts val="0"/>
              </a:spcBef>
              <a:buNone/>
            </a:pPr>
            <a:r>
              <a:rPr lang="en-GB"/>
              <a:t>};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/>
              <a:t>});</a:t>
            </a:r>
          </a:p>
        </p:txBody>
      </p:sp>
      <p:sp>
        <p:nvSpPr>
          <p:cNvPr id="236" name="Shape 236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237" name="Shape 2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5600" y="274425"/>
            <a:ext cx="1881200" cy="18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Forms</a:t>
            </a:r>
          </a:p>
        </p:txBody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GB"/>
              <a:t>&lt;form name=”myForm”</a:t>
            </a:r>
          </a:p>
          <a:p>
            <a:pPr indent="457200" rtl="0">
              <a:spcBef>
                <a:spcPts val="0"/>
              </a:spcBef>
              <a:buNone/>
            </a:pPr>
            <a:r>
              <a:rPr b="1" lang="en-GB"/>
              <a:t>ng-submit=”formCtrl.submit()”</a:t>
            </a:r>
            <a:r>
              <a:rPr lang="en-GB"/>
              <a:t>&gt;</a:t>
            </a:r>
          </a:p>
          <a:p>
            <a:pPr indent="457200" rtl="0">
              <a:spcBef>
                <a:spcPts val="0"/>
              </a:spcBef>
              <a:buNone/>
            </a:pPr>
            <a:r>
              <a:rPr lang="en-GB"/>
              <a:t>&lt;input ng-model=”author” </a:t>
            </a:r>
            <a:r>
              <a:rPr b="1" lang="en-GB"/>
              <a:t>required</a:t>
            </a:r>
            <a:r>
              <a:rPr lang="en-GB"/>
              <a:t>&gt;</a:t>
            </a:r>
          </a:p>
          <a:p>
            <a:pPr indent="457200" rtl="0">
              <a:spcBef>
                <a:spcPts val="0"/>
              </a:spcBef>
              <a:buNone/>
            </a:pPr>
            <a:r>
              <a:rPr lang="en-GB"/>
              <a:t>&lt;button type=”submit” value=”Submit”</a:t>
            </a:r>
          </a:p>
          <a:p>
            <a:pPr indent="457200" rtl="0">
              <a:spcBef>
                <a:spcPts val="0"/>
              </a:spcBef>
              <a:buNone/>
            </a:pPr>
            <a:r>
              <a:rPr lang="en-GB"/>
              <a:t>	</a:t>
            </a:r>
            <a:r>
              <a:rPr b="1" lang="en-GB"/>
              <a:t>ng-disabled=”myForm.$invalid”</a:t>
            </a:r>
            <a:r>
              <a:rPr lang="en-GB"/>
              <a:t>&gt;</a:t>
            </a:r>
          </a:p>
          <a:p>
            <a:pPr indent="0" marL="0">
              <a:spcBef>
                <a:spcPts val="0"/>
              </a:spcBef>
              <a:buNone/>
            </a:pPr>
            <a:r>
              <a:rPr lang="en-GB"/>
              <a:t>&lt;/form&gt;</a:t>
            </a:r>
          </a:p>
        </p:txBody>
      </p:sp>
      <p:sp>
        <p:nvSpPr>
          <p:cNvPr id="244" name="Shape 24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245" name="Shape 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3525" y="205975"/>
            <a:ext cx="1888074" cy="1888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Forms</a:t>
            </a:r>
          </a:p>
        </p:txBody>
      </p:sp>
      <p:sp>
        <p:nvSpPr>
          <p:cNvPr id="251" name="Shape 251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252" name="Shape 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3525" y="205975"/>
            <a:ext cx="1888074" cy="1888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Shape 2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8749" y="1153474"/>
            <a:ext cx="6842617" cy="399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Scopes</a:t>
            </a:r>
          </a:p>
        </p:txBody>
      </p:sp>
      <p:sp>
        <p:nvSpPr>
          <p:cNvPr id="259" name="Shape 259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GB"/>
              <a:t>$scope.sayHello = function() {</a:t>
            </a:r>
          </a:p>
          <a:p>
            <a:pPr rtl="0">
              <a:spcBef>
                <a:spcPts val="0"/>
              </a:spcBef>
              <a:buNone/>
            </a:pPr>
            <a:r>
              <a:rPr lang="en-GB"/>
              <a:t>	$scope.greeting = ‘Hello World’;</a:t>
            </a:r>
          </a:p>
          <a:p>
            <a:pPr rtl="0">
              <a:spcBef>
                <a:spcPts val="0"/>
              </a:spcBef>
              <a:buNone/>
            </a:pPr>
            <a:r>
              <a:rPr lang="en-GB"/>
              <a:t>}</a:t>
            </a:r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>
              <a:spcBef>
                <a:spcPts val="0"/>
              </a:spcBef>
              <a:buNone/>
            </a:pPr>
            <a:r>
              <a:rPr lang="en-GB"/>
              <a:t>&lt;span&gt;{{ greeting }}&lt;/span&gt;</a:t>
            </a:r>
          </a:p>
        </p:txBody>
      </p:sp>
      <p:sp>
        <p:nvSpPr>
          <p:cNvPr id="260" name="Shape 260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261" name="Shape 2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7225" y="205975"/>
            <a:ext cx="1829574" cy="185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Scopes</a:t>
            </a:r>
          </a:p>
        </p:txBody>
      </p:sp>
      <p:sp>
        <p:nvSpPr>
          <p:cNvPr id="267" name="Shape 26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268" name="Shape 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7225" y="205975"/>
            <a:ext cx="1829574" cy="185885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Shape 269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myModule.controller(‘MyController’,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/>
              <a:t>	function($rootScope, $scope) {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/>
              <a:t>		...</a:t>
            </a:r>
          </a:p>
          <a:p>
            <a:pPr indent="457200" lvl="0" rtl="0">
              <a:spcBef>
                <a:spcPts val="0"/>
              </a:spcBef>
              <a:buNone/>
            </a:pPr>
            <a:r>
              <a:rPr lang="en-GB"/>
              <a:t>}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-GB"/>
              <a:t>);</a:t>
            </a:r>
          </a:p>
        </p:txBody>
      </p:sp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Scopes</a:t>
            </a:r>
          </a:p>
        </p:txBody>
      </p:sp>
      <p:sp>
        <p:nvSpPr>
          <p:cNvPr id="275" name="Shape 275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276" name="Shape 2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7225" y="205975"/>
            <a:ext cx="1829574" cy="185885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Shape 277"/>
          <p:cNvSpPr txBox="1"/>
          <p:nvPr>
            <p:ph idx="1" type="body"/>
          </p:nvPr>
        </p:nvSpPr>
        <p:spPr>
          <a:xfrm>
            <a:off x="457200" y="1310850"/>
            <a:ext cx="8229600" cy="3615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$scope.$watch(expression, function);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$scope.$broadcast(name, args);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$scope.$emit(name, args);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$scope.$on(event, function);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$scope.$parent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$scope.$new</a:t>
            </a:r>
          </a:p>
        </p:txBody>
      </p:sp>
    </p:spTree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Comunicación entre Controllers</a:t>
            </a:r>
          </a:p>
        </p:txBody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Mediante Herencia de Scopes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Mediante Eventos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Mediante Servicios</a:t>
            </a:r>
          </a:p>
        </p:txBody>
      </p:sp>
      <p:sp>
        <p:nvSpPr>
          <p:cNvPr id="284" name="Shape 28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285" name="Shape 2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4550" y="838200"/>
            <a:ext cx="3125401" cy="3846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Arquitectura en Apps Webs</a:t>
            </a:r>
          </a:p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Primera Generación</a:t>
            </a:r>
          </a:p>
          <a:p>
            <a:pPr indent="-381000" lvl="1" marL="9144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-GB"/>
              <a:t>HTML + CSS con poco JS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Segunda Generación</a:t>
            </a:r>
          </a:p>
          <a:p>
            <a:pPr indent="-381000" lvl="1" marL="9144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-GB"/>
              <a:t>Ajax + Abuso de jQuery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Tercera Generación</a:t>
            </a:r>
          </a:p>
          <a:p>
            <a:pPr indent="-381000" lvl="1" marL="91440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-GB"/>
              <a:t>Frameworks JavaScript</a:t>
            </a:r>
          </a:p>
        </p:txBody>
      </p:sp>
      <p:sp>
        <p:nvSpPr>
          <p:cNvPr id="63" name="Shape 63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64" name="Shape 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5600" y="205975"/>
            <a:ext cx="1851200" cy="185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Services</a:t>
            </a:r>
          </a:p>
        </p:txBody>
      </p:sp>
      <p:sp>
        <p:nvSpPr>
          <p:cNvPr id="291" name="Shape 291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292" name="Shape 2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5600" y="0"/>
            <a:ext cx="2438400" cy="24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Shape 293"/>
          <p:cNvSpPr txBox="1"/>
          <p:nvPr>
            <p:ph idx="1" type="body"/>
          </p:nvPr>
        </p:nvSpPr>
        <p:spPr>
          <a:xfrm>
            <a:off x="457200" y="1200150"/>
            <a:ext cx="2822099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$rootScope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$scope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$timeout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$window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$interval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$http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$resource</a:t>
            </a:r>
          </a:p>
        </p:txBody>
      </p:sp>
      <p:sp>
        <p:nvSpPr>
          <p:cNvPr id="294" name="Shape 294"/>
          <p:cNvSpPr txBox="1"/>
          <p:nvPr>
            <p:ph idx="2" type="body"/>
          </p:nvPr>
        </p:nvSpPr>
        <p:spPr>
          <a:xfrm>
            <a:off x="3394725" y="1200150"/>
            <a:ext cx="3365999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$log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$q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$animate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$filter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$httpBackend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$controller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$document</a:t>
            </a:r>
          </a:p>
        </p:txBody>
      </p:sp>
    </p:spTree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Custom Services</a:t>
            </a:r>
          </a:p>
        </p:txBody>
      </p:sp>
      <p:sp>
        <p:nvSpPr>
          <p:cNvPr id="300" name="Shape 300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301" name="Shape 301"/>
          <p:cNvSpPr txBox="1"/>
          <p:nvPr>
            <p:ph idx="1" type="body"/>
          </p:nvPr>
        </p:nvSpPr>
        <p:spPr>
          <a:xfrm>
            <a:off x="7620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myModule.factory(‘MyService’,</a:t>
            </a:r>
          </a:p>
          <a:p>
            <a:pPr rtl="0">
              <a:spcBef>
                <a:spcPts val="0"/>
              </a:spcBef>
              <a:buNone/>
            </a:pPr>
            <a:r>
              <a:rPr lang="en-GB"/>
              <a:t>	function() {</a:t>
            </a:r>
          </a:p>
          <a:p>
            <a:pPr rtl="0">
              <a:spcBef>
                <a:spcPts val="0"/>
              </a:spcBef>
              <a:buNone/>
            </a:pPr>
            <a:r>
              <a:rPr lang="en-GB"/>
              <a:t>		return {</a:t>
            </a:r>
          </a:p>
          <a:p>
            <a:pPr rtl="0">
              <a:spcBef>
                <a:spcPts val="0"/>
              </a:spcBef>
              <a:buNone/>
            </a:pPr>
            <a:r>
              <a:rPr lang="en-GB"/>
              <a:t>			method1: function() { … },</a:t>
            </a:r>
          </a:p>
          <a:p>
            <a:pPr rtl="0">
              <a:spcBef>
                <a:spcPts val="0"/>
              </a:spcBef>
              <a:buNone/>
            </a:pPr>
            <a:r>
              <a:rPr lang="en-GB"/>
              <a:t>			method2: function() { … }</a:t>
            </a:r>
          </a:p>
          <a:p>
            <a:pPr indent="457200" marL="457200" rtl="0">
              <a:spcBef>
                <a:spcPts val="0"/>
              </a:spcBef>
              <a:buNone/>
            </a:pPr>
            <a:r>
              <a:rPr lang="en-GB"/>
              <a:t>}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-GB"/>
              <a:t>});</a:t>
            </a:r>
          </a:p>
        </p:txBody>
      </p:sp>
      <p:pic>
        <p:nvPicPr>
          <p:cNvPr id="302" name="Shape 3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5600" y="0"/>
            <a:ext cx="2438400" cy="24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$http</a:t>
            </a:r>
          </a:p>
        </p:txBody>
      </p:sp>
      <p:sp>
        <p:nvSpPr>
          <p:cNvPr id="308" name="Shape 308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309" name="Shape 3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5600" y="0"/>
            <a:ext cx="2438400" cy="24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Shape 310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$http.get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$http.post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$http.head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$http.put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$http.delete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$http.jsonp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$http.patch</a:t>
            </a:r>
          </a:p>
        </p:txBody>
      </p:sp>
    </p:spTree>
  </p:cSld>
  <p:clrMapOvr>
    <a:masterClrMapping/>
  </p:clrMapOvr>
  <p:transition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$http.get</a:t>
            </a:r>
          </a:p>
        </p:txBody>
      </p:sp>
      <p:sp>
        <p:nvSpPr>
          <p:cNvPr id="316" name="Shape 316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317" name="Shape 3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5600" y="0"/>
            <a:ext cx="2438400" cy="24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Shape 318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marL="0" rtl="0">
              <a:spcBef>
                <a:spcPts val="0"/>
              </a:spcBef>
              <a:buNone/>
            </a:pPr>
            <a:r>
              <a:rPr lang="en-GB"/>
              <a:t>$http.</a:t>
            </a:r>
            <a:r>
              <a:rPr b="1" lang="en-GB"/>
              <a:t>get</a:t>
            </a:r>
            <a:r>
              <a:rPr lang="en-GB"/>
              <a:t>(‘/someUrl’)</a:t>
            </a:r>
          </a:p>
          <a:p>
            <a:pPr indent="0" marL="0" rtl="0">
              <a:spcBef>
                <a:spcPts val="0"/>
              </a:spcBef>
              <a:buNone/>
            </a:pPr>
            <a:r>
              <a:rPr lang="en-GB"/>
              <a:t>	.</a:t>
            </a:r>
            <a:r>
              <a:rPr b="1" lang="en-GB"/>
              <a:t>success</a:t>
            </a:r>
            <a:r>
              <a:rPr lang="en-GB"/>
              <a:t>(function(data, status,</a:t>
            </a:r>
          </a:p>
          <a:p>
            <a:pPr indent="457200" marL="457200" rtl="0">
              <a:spcBef>
                <a:spcPts val="0"/>
              </a:spcBef>
              <a:buNone/>
            </a:pPr>
            <a:r>
              <a:rPr lang="en-GB"/>
              <a:t>headers, config) { … })</a:t>
            </a:r>
          </a:p>
          <a:p>
            <a:pPr indent="0" marL="0" rtl="0">
              <a:spcBef>
                <a:spcPts val="0"/>
              </a:spcBef>
              <a:buNone/>
            </a:pPr>
            <a:r>
              <a:rPr lang="en-GB"/>
              <a:t>	.</a:t>
            </a:r>
            <a:r>
              <a:rPr b="1" lang="en-GB"/>
              <a:t>error</a:t>
            </a:r>
            <a:r>
              <a:rPr lang="en-GB"/>
              <a:t>(function(data, status, headers,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-GB"/>
              <a:t>		config) { … })</a:t>
            </a:r>
          </a:p>
        </p:txBody>
      </p:sp>
    </p:spTree>
  </p:cSld>
  <p:clrMapOvr>
    <a:masterClrMapping/>
  </p:clrMapOvr>
  <p:transition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$http.post</a:t>
            </a:r>
          </a:p>
        </p:txBody>
      </p:sp>
      <p:sp>
        <p:nvSpPr>
          <p:cNvPr id="324" name="Shape 32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325" name="Shape 3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5600" y="0"/>
            <a:ext cx="2438400" cy="24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Shape 326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marL="0" rtl="0">
              <a:spcBef>
                <a:spcPts val="0"/>
              </a:spcBef>
              <a:buNone/>
            </a:pPr>
            <a:r>
              <a:rPr lang="en-GB"/>
              <a:t>$http.</a:t>
            </a:r>
            <a:r>
              <a:rPr b="1" lang="en-GB"/>
              <a:t>post</a:t>
            </a:r>
            <a:r>
              <a:rPr lang="en-GB"/>
              <a:t>(‘/someUrl’, </a:t>
            </a:r>
            <a:r>
              <a:rPr b="1" lang="en-GB"/>
              <a:t>{</a:t>
            </a:r>
          </a:p>
          <a:p>
            <a:pPr indent="457200" marL="0" rtl="0">
              <a:spcBef>
                <a:spcPts val="0"/>
              </a:spcBef>
              <a:buNone/>
            </a:pPr>
            <a:r>
              <a:rPr b="1" lang="en-GB"/>
              <a:t>user: ‘adrian’, pass: ‘adrian’</a:t>
            </a:r>
          </a:p>
          <a:p>
            <a:pPr indent="0" marL="0" rtl="0">
              <a:spcBef>
                <a:spcPts val="0"/>
              </a:spcBef>
              <a:buNone/>
            </a:pPr>
            <a:r>
              <a:rPr b="1" lang="en-GB"/>
              <a:t>}</a:t>
            </a:r>
            <a:r>
              <a:rPr lang="en-GB"/>
              <a:t>).</a:t>
            </a:r>
            <a:r>
              <a:rPr b="1" lang="en-GB"/>
              <a:t>success</a:t>
            </a:r>
            <a:r>
              <a:rPr lang="en-GB"/>
              <a:t>(function(data, status, headers,</a:t>
            </a:r>
          </a:p>
          <a:p>
            <a:pPr indent="457200" lvl="0" marL="457200" rtl="0">
              <a:spcBef>
                <a:spcPts val="0"/>
              </a:spcBef>
              <a:buNone/>
            </a:pPr>
            <a:r>
              <a:rPr lang="en-GB"/>
              <a:t>config) { … })</a:t>
            </a:r>
          </a:p>
          <a:p>
            <a:pPr indent="457200" lvl="0" marL="0" rtl="0">
              <a:spcBef>
                <a:spcPts val="0"/>
              </a:spcBef>
              <a:buNone/>
            </a:pPr>
            <a:r>
              <a:rPr lang="en-GB"/>
              <a:t>.</a:t>
            </a:r>
            <a:r>
              <a:rPr b="1" lang="en-GB"/>
              <a:t>error</a:t>
            </a:r>
            <a:r>
              <a:rPr lang="en-GB"/>
              <a:t>(function(data, status, headers,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-GB"/>
              <a:t>		config) { … })</a:t>
            </a:r>
          </a:p>
        </p:txBody>
      </p:sp>
    </p:spTree>
  </p:cSld>
  <p:clrMapOvr>
    <a:masterClrMapping/>
  </p:clrMapOvr>
  <p:transition spd="slow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$resource</a:t>
            </a:r>
          </a:p>
        </p:txBody>
      </p:sp>
      <p:sp>
        <p:nvSpPr>
          <p:cNvPr id="332" name="Shape 332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333" name="Shape 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5600" y="0"/>
            <a:ext cx="2438400" cy="24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Shape 334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RESTful server-side data source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Ideal para CRUD de resources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Encapsula $http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Permite usar objs como ActiveRecords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Actions: get, query, save, remove, delete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Permite definir Custom Actions</a:t>
            </a:r>
          </a:p>
        </p:txBody>
      </p:sp>
    </p:spTree>
  </p:cSld>
  <p:clrMapOvr>
    <a:masterClrMapping/>
  </p:clrMapOvr>
  <p:transition spd="slow">
    <p:cut/>
  </p:transition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$resource</a:t>
            </a:r>
          </a:p>
        </p:txBody>
      </p:sp>
      <p:sp>
        <p:nvSpPr>
          <p:cNvPr id="340" name="Shape 340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341" name="Shape 3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5600" y="0"/>
            <a:ext cx="2438400" cy="24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Shape 342"/>
          <p:cNvSpPr txBox="1"/>
          <p:nvPr>
            <p:ph idx="1" type="body"/>
          </p:nvPr>
        </p:nvSpPr>
        <p:spPr>
          <a:xfrm>
            <a:off x="3048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var Users = $resource(‘/users/:userId’,</a:t>
            </a:r>
          </a:p>
          <a:p>
            <a:pPr indent="457200"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GB"/>
              <a:t>{ userId: ‘@id’ });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/>
              <a:t>var user = Users.</a:t>
            </a:r>
            <a:r>
              <a:rPr b="1" lang="en-GB"/>
              <a:t>get</a:t>
            </a:r>
            <a:r>
              <a:rPr lang="en-GB"/>
              <a:t>({ userId:123 }, function() {</a:t>
            </a:r>
          </a:p>
          <a:p>
            <a:pPr indent="457200" lvl="0" rtl="0">
              <a:spcBef>
                <a:spcPts val="0"/>
              </a:spcBef>
              <a:buNone/>
            </a:pPr>
            <a:r>
              <a:rPr lang="en-GB"/>
              <a:t>user.name = ‘adrian’;</a:t>
            </a:r>
          </a:p>
          <a:p>
            <a:pPr indent="457200"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GB"/>
              <a:t>user.</a:t>
            </a:r>
            <a:r>
              <a:rPr b="1" lang="en-GB"/>
              <a:t>$save</a:t>
            </a:r>
            <a:r>
              <a:rPr lang="en-GB"/>
              <a:t>();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GB"/>
              <a:t>});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$resource</a:t>
            </a:r>
          </a:p>
        </p:txBody>
      </p:sp>
      <p:sp>
        <p:nvSpPr>
          <p:cNvPr id="348" name="Shape 348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349" name="Shape 3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5600" y="0"/>
            <a:ext cx="2438400" cy="24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Shape 350"/>
          <p:cNvSpPr txBox="1"/>
          <p:nvPr>
            <p:ph idx="1" type="body"/>
          </p:nvPr>
        </p:nvSpPr>
        <p:spPr>
          <a:xfrm>
            <a:off x="457200" y="1123950"/>
            <a:ext cx="8229600" cy="3918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myModule.factory(‘Users’,</a:t>
            </a:r>
          </a:p>
          <a:p>
            <a:pPr indent="457200" lvl="0" rtl="0">
              <a:spcBef>
                <a:spcPts val="0"/>
              </a:spcBef>
              <a:buNone/>
            </a:pPr>
            <a:r>
              <a:rPr lang="en-GB"/>
              <a:t>function($resource) {</a:t>
            </a:r>
          </a:p>
          <a:p>
            <a:pPr indent="457200" lvl="0" marL="457200" rtl="0">
              <a:spcBef>
                <a:spcPts val="0"/>
              </a:spcBef>
              <a:buNone/>
            </a:pPr>
            <a:r>
              <a:rPr lang="en-GB"/>
              <a:t>return $resource(‘users/:userId’,</a:t>
            </a:r>
          </a:p>
          <a:p>
            <a:pPr indent="457200" lvl="0" marL="914400" rtl="0">
              <a:spcBef>
                <a:spcPts val="0"/>
              </a:spcBef>
              <a:buNone/>
            </a:pPr>
            <a:r>
              <a:rPr lang="en-GB"/>
              <a:t>{ userId: ‘@_id’ },</a:t>
            </a:r>
          </a:p>
          <a:p>
            <a:pPr indent="457200" lvl="0" marL="91440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GB"/>
              <a:t>{ </a:t>
            </a:r>
            <a:r>
              <a:rPr b="1" lang="en-GB"/>
              <a:t>myUpdate</a:t>
            </a:r>
            <a:r>
              <a:rPr lang="en-GB"/>
              <a:t>: { method: ‘PUT’ } }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GB"/>
              <a:t>		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GB"/>
              <a:t>	});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$resource</a:t>
            </a:r>
          </a:p>
        </p:txBody>
      </p:sp>
      <p:sp>
        <p:nvSpPr>
          <p:cNvPr id="356" name="Shape 356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357" name="Shape 357"/>
          <p:cNvSpPr txBox="1"/>
          <p:nvPr>
            <p:ph idx="1" type="body"/>
          </p:nvPr>
        </p:nvSpPr>
        <p:spPr>
          <a:xfrm>
            <a:off x="6096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myModule.controller(‘MyCtrl’,	function(Users) {</a:t>
            </a:r>
          </a:p>
          <a:p>
            <a:pPr indent="457200" lvl="0" marL="0" rtl="0">
              <a:spcBef>
                <a:spcPts val="0"/>
              </a:spcBef>
              <a:buNone/>
            </a:pPr>
            <a:r>
              <a:rPr lang="en-GB"/>
              <a:t>var user = Users.</a:t>
            </a:r>
            <a:r>
              <a:rPr b="1" lang="en-GB"/>
              <a:t>get</a:t>
            </a:r>
            <a:r>
              <a:rPr lang="en-GB"/>
              <a:t>({ userId:123 },</a:t>
            </a:r>
          </a:p>
          <a:p>
            <a:pPr indent="457200" lvl="0" marL="457200" rtl="0">
              <a:spcBef>
                <a:spcPts val="0"/>
              </a:spcBef>
              <a:buNone/>
            </a:pPr>
            <a:r>
              <a:rPr lang="en-GB"/>
              <a:t>function() {</a:t>
            </a:r>
          </a:p>
          <a:p>
            <a:pPr indent="0" lvl="0" marL="1371600" rtl="0">
              <a:spcBef>
                <a:spcPts val="0"/>
              </a:spcBef>
              <a:buNone/>
            </a:pPr>
            <a:r>
              <a:rPr lang="en-GB"/>
              <a:t>user.name = ‘adrian’;</a:t>
            </a:r>
          </a:p>
          <a:p>
            <a:pPr indent="0" lvl="0" marL="1371600" rtl="0">
              <a:spcBef>
                <a:spcPts val="0"/>
              </a:spcBef>
              <a:buNone/>
            </a:pPr>
            <a:r>
              <a:rPr lang="en-GB"/>
              <a:t>user.</a:t>
            </a:r>
            <a:r>
              <a:rPr b="1" lang="en-GB"/>
              <a:t>$myUpdate</a:t>
            </a:r>
            <a:r>
              <a:rPr lang="en-GB"/>
              <a:t>();</a:t>
            </a:r>
          </a:p>
          <a:p>
            <a:pPr indent="0" lvl="0" marL="914400" rtl="0">
              <a:spcBef>
                <a:spcPts val="0"/>
              </a:spcBef>
              <a:buNone/>
            </a:pPr>
            <a:r>
              <a:rPr lang="en-GB"/>
              <a:t>});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-GB"/>
              <a:t>});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Herramientas</a:t>
            </a:r>
          </a:p>
        </p:txBody>
      </p:sp>
      <p:sp>
        <p:nvSpPr>
          <p:cNvPr id="363" name="Shape 363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364" name="Shape 3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4025" y="572749"/>
            <a:ext cx="6094276" cy="4570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MVC del Lado del Cliente</a:t>
            </a:r>
          </a:p>
        </p:txBody>
      </p:sp>
      <p:sp>
        <p:nvSpPr>
          <p:cNvPr id="70" name="Shape 70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425" y="1260325"/>
            <a:ext cx="8359125" cy="341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ng-inspector</a:t>
            </a:r>
          </a:p>
        </p:txBody>
      </p:sp>
      <p:sp>
        <p:nvSpPr>
          <p:cNvPr id="370" name="Shape 370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371" name="Shape 3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5137" y="1218450"/>
            <a:ext cx="3033712" cy="360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NodeJS y NPM</a:t>
            </a:r>
          </a:p>
        </p:txBody>
      </p:sp>
      <p:sp>
        <p:nvSpPr>
          <p:cNvPr id="377" name="Shape 37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378" name="Shape 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9050" y="1857375"/>
            <a:ext cx="9144000" cy="17584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Bower</a:t>
            </a:r>
          </a:p>
        </p:txBody>
      </p:sp>
      <p:sp>
        <p:nvSpPr>
          <p:cNvPr id="384" name="Shape 38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385" name="Shape 3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6537" y="343312"/>
            <a:ext cx="5070924" cy="4456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Grunt / Gulp</a:t>
            </a:r>
          </a:p>
        </p:txBody>
      </p:sp>
      <p:sp>
        <p:nvSpPr>
          <p:cNvPr id="391" name="Shape 391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392" name="Shape 3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300" y="836450"/>
            <a:ext cx="4543675" cy="430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Shape 3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5600" y="205975"/>
            <a:ext cx="2171700" cy="485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Yeoman</a:t>
            </a:r>
          </a:p>
        </p:txBody>
      </p:sp>
      <p:sp>
        <p:nvSpPr>
          <p:cNvPr id="399" name="Shape 399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400" name="Shape 4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750" y="171450"/>
            <a:ext cx="8572500" cy="480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Generadores</a:t>
            </a:r>
          </a:p>
        </p:txBody>
      </p:sp>
      <p:sp>
        <p:nvSpPr>
          <p:cNvPr id="406" name="Shape 406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407" name="Shape 4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355" y="975075"/>
            <a:ext cx="6789099" cy="1632650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Shape 408"/>
          <p:cNvSpPr txBox="1"/>
          <p:nvPr>
            <p:ph idx="1" type="body"/>
          </p:nvPr>
        </p:nvSpPr>
        <p:spPr>
          <a:xfrm>
            <a:off x="1595525" y="2075925"/>
            <a:ext cx="2822099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angular-seed</a:t>
            </a:r>
          </a:p>
        </p:txBody>
      </p:sp>
      <p:pic>
        <p:nvPicPr>
          <p:cNvPr id="409" name="Shape 4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5212" y="1852612"/>
            <a:ext cx="1933575" cy="2962275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Shape 410"/>
          <p:cNvSpPr txBox="1"/>
          <p:nvPr>
            <p:ph idx="2" type="body"/>
          </p:nvPr>
        </p:nvSpPr>
        <p:spPr>
          <a:xfrm>
            <a:off x="3279300" y="4192925"/>
            <a:ext cx="20970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GB" sz="3600"/>
              <a:t>JHipster</a:t>
            </a:r>
          </a:p>
        </p:txBody>
      </p:sp>
      <p:pic>
        <p:nvPicPr>
          <p:cNvPr id="411" name="Shape 4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57250" y="1792675"/>
            <a:ext cx="4639450" cy="3193224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Shape 412"/>
          <p:cNvSpPr txBox="1"/>
          <p:nvPr>
            <p:ph idx="3" type="body"/>
          </p:nvPr>
        </p:nvSpPr>
        <p:spPr>
          <a:xfrm>
            <a:off x="189350" y="2698450"/>
            <a:ext cx="5027999" cy="704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generator-angular-fullstack</a:t>
            </a:r>
          </a:p>
        </p:txBody>
      </p:sp>
      <p:pic>
        <p:nvPicPr>
          <p:cNvPr id="413" name="Shape 4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00775" y="3403450"/>
            <a:ext cx="1924050" cy="150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Shape 41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¿De qué trata el Curso?</a:t>
            </a:r>
          </a:p>
        </p:txBody>
      </p:sp>
      <p:sp>
        <p:nvSpPr>
          <p:cNvPr id="419" name="Shape 419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  <p:transition spd="slow">
    <p:cut/>
  </p:transition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Shape 42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¿De qué trata el Curso?</a:t>
            </a:r>
          </a:p>
        </p:txBody>
      </p:sp>
      <p:sp>
        <p:nvSpPr>
          <p:cNvPr id="425" name="Shape 425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426" name="Shape 4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2175" y="1238250"/>
            <a:ext cx="6059650" cy="3393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hape 43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Recursos</a:t>
            </a:r>
          </a:p>
        </p:txBody>
      </p:sp>
      <p:sp>
        <p:nvSpPr>
          <p:cNvPr id="432" name="Shape 432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Mi estante AngularJS en VolKno:</a:t>
            </a:r>
          </a:p>
          <a:p>
            <a:pPr indent="-381000" lvl="1" marL="9144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http://www.volkno.com.ar/u/elfrasco/angularjs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El código fuente que veremos en el curso:</a:t>
            </a:r>
          </a:p>
          <a:p>
            <a:pPr indent="-381000" lvl="1" marL="9144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https://github.com/elfrasco/angular-course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/>
              <a:t>ng-newsletter:</a:t>
            </a:r>
          </a:p>
          <a:p>
            <a:pPr indent="-381000" lvl="1" marL="9144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-GB" u="sng">
                <a:solidFill>
                  <a:schemeClr val="hlink"/>
                </a:solidFill>
                <a:hlinkClick r:id="rId5"/>
              </a:rPr>
              <a:t>http://www.ng-newsletter.com/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3" name="Shape 433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  <p:transition spd="slow">
    <p:cut/>
  </p:transition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Shape 438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439" name="Shape 439"/>
          <p:cNvSpPr txBox="1"/>
          <p:nvPr/>
        </p:nvSpPr>
        <p:spPr>
          <a:xfrm>
            <a:off x="3042600" y="2466850"/>
            <a:ext cx="3058800" cy="1278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rtl="0" algn="ctr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¡Muchas </a:t>
            </a:r>
          </a:p>
          <a:p>
            <a:pPr algn="ctr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Gracias!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Explosión de Frameworks JS</a:t>
            </a:r>
          </a:p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Explosión de Frameworks JS</a:t>
            </a:r>
          </a:p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84" name="Shape 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268" y="1120325"/>
            <a:ext cx="4119750" cy="73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Shape 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192573"/>
            <a:ext cx="2315773" cy="95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Explosión de Frameworks JS</a:t>
            </a:r>
          </a:p>
        </p:txBody>
      </p:sp>
      <p:sp>
        <p:nvSpPr>
          <p:cNvPr id="91" name="Shape 91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268" y="1120325"/>
            <a:ext cx="4119750" cy="73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Shape 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4474" y="1756549"/>
            <a:ext cx="5213326" cy="134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Shape 9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91050" y="0"/>
            <a:ext cx="2052949" cy="2052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2087" y="2080287"/>
            <a:ext cx="3762375" cy="109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Shape 9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4192573"/>
            <a:ext cx="2315773" cy="95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Explosión de Frameworks JS</a:t>
            </a:r>
          </a:p>
        </p:txBody>
      </p:sp>
      <p:sp>
        <p:nvSpPr>
          <p:cNvPr id="102" name="Shape 102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103" name="Shape 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0650" y="2645300"/>
            <a:ext cx="2399500" cy="164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Shape 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268" y="1120325"/>
            <a:ext cx="4119750" cy="73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Shape 10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54474" y="1756549"/>
            <a:ext cx="5213326" cy="134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Shape 10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91050" y="0"/>
            <a:ext cx="2052949" cy="2052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Shape 10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2087" y="2080287"/>
            <a:ext cx="3762375" cy="109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Shape 10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4192573"/>
            <a:ext cx="2315773" cy="95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Shape 10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296150" y="3273200"/>
            <a:ext cx="1870249" cy="1870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Explosión de Frameworks JS</a:t>
            </a:r>
          </a:p>
        </p:txBody>
      </p:sp>
      <p:sp>
        <p:nvSpPr>
          <p:cNvPr id="115" name="Shape 115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0650" y="2645300"/>
            <a:ext cx="2399500" cy="164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Shape 1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268" y="1120325"/>
            <a:ext cx="4119750" cy="73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Shape 1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54474" y="1756549"/>
            <a:ext cx="5213326" cy="134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Shape 1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91050" y="0"/>
            <a:ext cx="2052949" cy="2052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Shape 1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2087" y="2080287"/>
            <a:ext cx="3762375" cy="109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Shape 1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4192573"/>
            <a:ext cx="2315773" cy="9509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Shape 122"/>
          <p:cNvSpPr txBox="1"/>
          <p:nvPr/>
        </p:nvSpPr>
        <p:spPr>
          <a:xfrm>
            <a:off x="0" y="4192575"/>
            <a:ext cx="9144000" cy="733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600"/>
              </a:spcBef>
              <a:buNone/>
            </a:pPr>
            <a:r>
              <a:rPr lang="en-GB" sz="3000"/>
              <a:t>http://todomvc.com/</a:t>
            </a:r>
          </a:p>
        </p:txBody>
      </p:sp>
      <p:pic>
        <p:nvPicPr>
          <p:cNvPr id="123" name="Shape 1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296150" y="3273200"/>
            <a:ext cx="1870249" cy="1870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iz">
  <a:themeElements>
    <a:clrScheme name="Custom 233">
      <a:dk1>
        <a:srgbClr val="000000"/>
      </a:dk1>
      <a:lt1>
        <a:srgbClr val="FFFFFF"/>
      </a:lt1>
      <a:dk2>
        <a:srgbClr val="2388DB"/>
      </a:dk2>
      <a:lt2>
        <a:srgbClr val="BBD7F8"/>
      </a:lt2>
      <a:accent1>
        <a:srgbClr val="80B606"/>
      </a:accent1>
      <a:accent2>
        <a:srgbClr val="E29F1D"/>
      </a:accent2>
      <a:accent3>
        <a:srgbClr val="1D6FB2"/>
      </a:accent3>
      <a:accent4>
        <a:srgbClr val="3FAC98"/>
      </a:accent4>
      <a:accent5>
        <a:srgbClr val="5B57BB"/>
      </a:accent5>
      <a:accent6>
        <a:srgbClr val="D1505E"/>
      </a:accent6>
      <a:hlink>
        <a:srgbClr val="185DA2"/>
      </a:hlink>
      <a:folHlink>
        <a:srgbClr val="00487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